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70" r:id="rId3"/>
    <p:sldId id="273" r:id="rId4"/>
    <p:sldId id="271" r:id="rId5"/>
    <p:sldId id="282" r:id="rId6"/>
    <p:sldId id="283" r:id="rId7"/>
    <p:sldId id="272" r:id="rId8"/>
    <p:sldId id="276" r:id="rId9"/>
    <p:sldId id="284" r:id="rId10"/>
    <p:sldId id="288" r:id="rId11"/>
    <p:sldId id="274" r:id="rId12"/>
    <p:sldId id="285" r:id="rId13"/>
    <p:sldId id="286" r:id="rId14"/>
    <p:sldId id="287" r:id="rId15"/>
    <p:sldId id="281" r:id="rId1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FEB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9" autoAdjust="0"/>
  </p:normalViewPr>
  <p:slideViewPr>
    <p:cSldViewPr>
      <p:cViewPr>
        <p:scale>
          <a:sx n="46" d="100"/>
          <a:sy n="46" d="100"/>
        </p:scale>
        <p:origin x="955" y="4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YXCZ4oCOzbp31RzhgTxQU0Wkv2SL4Aby/view?usp=drive_link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Fhmi5tyEIDZQ-LcH-YcTreLvLKbEChK5/view?usp=drive_link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vesrXf5Pt0z1gCmYXSmwEOy47QKsNuXB/view?usp=drive_link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19941E1-1601-DEE2-678E-66CB801BE270}"/>
              </a:ext>
            </a:extLst>
          </p:cNvPr>
          <p:cNvSpPr txBox="1">
            <a:spLocks/>
          </p:cNvSpPr>
          <p:nvPr/>
        </p:nvSpPr>
        <p:spPr>
          <a:xfrm>
            <a:off x="3117850" y="5316627"/>
            <a:ext cx="14630400" cy="186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50" kern="0" dirty="0">
                <a:solidFill>
                  <a:srgbClr val="FEB620"/>
                </a:solidFill>
                <a:latin typeface="ui-sans-serif"/>
              </a:rPr>
              <a:t>IMPLEMENTACIÓN DEL SISTEMA DE GESTIÓN DE PEDIDOS PARA ALAS COFFEE</a:t>
            </a:r>
            <a:endParaRPr lang="es-CL" sz="6050" kern="0" dirty="0">
              <a:solidFill>
                <a:srgbClr val="FEB620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8402" y="7307097"/>
            <a:ext cx="10649035" cy="984885"/>
          </a:xfrm>
        </p:spPr>
        <p:txBody>
          <a:bodyPr/>
          <a:lstStyle/>
          <a:p>
            <a:r>
              <a:rPr lang="es-MX" sz="3200" b="1" i="0" dirty="0">
                <a:solidFill>
                  <a:srgbClr val="ECECEC"/>
                </a:solidFill>
                <a:effectLst/>
                <a:latin typeface="ui-sans-serif"/>
              </a:rPr>
              <a:t>OPTIMIZACIÓN DE PROCESOS DE PEDIDOS Y MEJORA EN LA EXPERIENCIA DEL CLIENTE</a:t>
            </a:r>
            <a:endParaRPr lang="es-CL" sz="32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7850" y="5399286"/>
            <a:ext cx="14630400" cy="2769989"/>
          </a:xfrm>
        </p:spPr>
        <p:txBody>
          <a:bodyPr/>
          <a:lstStyle/>
          <a:p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IMPLEMENTACIÓN DEL SISTEMA DE GESTIÓN DE PEDIDOS PARA ALAS COFFEE</a:t>
            </a:r>
            <a:endParaRPr lang="es-CL" dirty="0"/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D83EE0AD-B94B-5FB3-81E3-A3A27512E99F}"/>
              </a:ext>
            </a:extLst>
          </p:cNvPr>
          <p:cNvSpPr txBox="1">
            <a:spLocks/>
          </p:cNvSpPr>
          <p:nvPr/>
        </p:nvSpPr>
        <p:spPr>
          <a:xfrm>
            <a:off x="5175250" y="7331075"/>
            <a:ext cx="1064903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5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kern="0" dirty="0">
                <a:latin typeface="ui-sans-serif"/>
              </a:rPr>
              <a:t>OPTIMIZACIÓN DE PROCESOS DE PEDIDOS Y MEJORA EN LA EXPERIENCIA DEL CLIENTE</a:t>
            </a:r>
            <a:endParaRPr lang="es-CL" sz="3200" kern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3143CF-5A6C-8EBA-6EE9-93594EBAA56A}"/>
              </a:ext>
            </a:extLst>
          </p:cNvPr>
          <p:cNvSpPr txBox="1"/>
          <p:nvPr/>
        </p:nvSpPr>
        <p:spPr>
          <a:xfrm>
            <a:off x="15576550" y="9998075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Docente: Fabian </a:t>
            </a:r>
            <a:r>
              <a:rPr lang="es-CL" sz="3200" b="1" dirty="0" err="1">
                <a:solidFill>
                  <a:schemeClr val="bg1"/>
                </a:solidFill>
              </a:rPr>
              <a:t>Alvarez</a:t>
            </a:r>
            <a:r>
              <a:rPr lang="es-CL" sz="3200" b="1" dirty="0">
                <a:solidFill>
                  <a:schemeClr val="bg1"/>
                </a:solidFill>
              </a:rPr>
              <a:t> Montenegro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6B6F-ED46-90F4-4FB5-395A2E535830}"/>
              </a:ext>
            </a:extLst>
          </p:cNvPr>
          <p:cNvSpPr txBox="1"/>
          <p:nvPr/>
        </p:nvSpPr>
        <p:spPr>
          <a:xfrm>
            <a:off x="0" y="-4907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MARTES 3 DICIMBRE 2024</a:t>
            </a:r>
          </a:p>
          <a:p>
            <a:r>
              <a:rPr lang="es-CL" sz="2400" b="1" dirty="0"/>
              <a:t>14:30 </a:t>
            </a:r>
            <a:r>
              <a:rPr lang="es-CL" sz="2400" b="1" dirty="0" err="1"/>
              <a:t>hrs</a:t>
            </a:r>
            <a:r>
              <a:rPr lang="es-CL" sz="2400" b="1" dirty="0"/>
              <a:t> – 18:00 </a:t>
            </a:r>
            <a:r>
              <a:rPr lang="es-CL" sz="2400" b="1" dirty="0" err="1"/>
              <a:t>hrs</a:t>
            </a:r>
            <a:endParaRPr lang="es-CL" sz="2400" b="1" dirty="0"/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F6BC49-F1D9-2F40-0F64-0ED4F256B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4800" dirty="0"/>
              <a:t>MODELO DE DATOS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3859B626-EA17-D4DD-B82F-9597AE9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E6EBF550-3036-1761-B5BB-39AD48EA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AAEA144-1967-9675-9CA9-BFAEEF53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84" y="267850"/>
            <a:ext cx="10745469" cy="100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E6C4C8A4-BB7A-547D-9627-3819B2E510DD}"/>
              </a:ext>
            </a:extLst>
          </p:cNvPr>
          <p:cNvSpPr/>
          <p:nvPr/>
        </p:nvSpPr>
        <p:spPr>
          <a:xfrm>
            <a:off x="79946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769CE3F-B173-ADF3-B66B-CEB133F70EB2}"/>
              </a:ext>
            </a:extLst>
          </p:cNvPr>
          <p:cNvSpPr/>
          <p:nvPr/>
        </p:nvSpPr>
        <p:spPr>
          <a:xfrm>
            <a:off x="143192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87B74FE-467B-5E8A-FA54-BE4D5FCEE03A}"/>
              </a:ext>
            </a:extLst>
          </p:cNvPr>
          <p:cNvSpPr/>
          <p:nvPr/>
        </p:nvSpPr>
        <p:spPr>
          <a:xfrm>
            <a:off x="23558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4E59B32-D3B7-2072-7462-ABBF0B9EB864}"/>
              </a:ext>
            </a:extLst>
          </p:cNvPr>
          <p:cNvSpPr/>
          <p:nvPr/>
        </p:nvSpPr>
        <p:spPr>
          <a:xfrm>
            <a:off x="140144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2841630-07E0-38EC-FAF8-26C5F09682CE}"/>
              </a:ext>
            </a:extLst>
          </p:cNvPr>
          <p:cNvSpPr/>
          <p:nvPr/>
        </p:nvSpPr>
        <p:spPr>
          <a:xfrm>
            <a:off x="76898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918B35B-DC40-45C8-6218-218434D92144}"/>
              </a:ext>
            </a:extLst>
          </p:cNvPr>
          <p:cNvSpPr/>
          <p:nvPr/>
        </p:nvSpPr>
        <p:spPr>
          <a:xfrm>
            <a:off x="20510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0625057-9796-C04B-BAAF-543FAA832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8450" y="1235075"/>
            <a:ext cx="4677410" cy="1477328"/>
          </a:xfrm>
        </p:spPr>
        <p:txBody>
          <a:bodyPr/>
          <a:lstStyle/>
          <a:p>
            <a:r>
              <a:rPr lang="es-MX" sz="4800" dirty="0"/>
              <a:t>TECNOLOGÍAS UTILIZADAS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2491261" y="5349875"/>
            <a:ext cx="3429001" cy="143372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FRONTEND: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dirty="0"/>
              <a:t>HTML, CSS, Vue.js, </a:t>
            </a:r>
            <a:r>
              <a:rPr lang="es-CL" sz="2000" b="0" dirty="0" err="1"/>
              <a:t>Buefy</a:t>
            </a:r>
            <a:endParaRPr lang="es-CL" sz="2000" b="0" dirty="0"/>
          </a:p>
          <a:p>
            <a:pPr marL="12700" algn="ctr">
              <a:spcBef>
                <a:spcPts val="720"/>
              </a:spcBef>
            </a:pPr>
            <a:endParaRPr lang="es-CL" sz="1950" kern="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16EC7A40-08A3-C3D7-9E37-9CF3FDF394C7}"/>
              </a:ext>
            </a:extLst>
          </p:cNvPr>
          <p:cNvSpPr txBox="1">
            <a:spLocks/>
          </p:cNvSpPr>
          <p:nvPr/>
        </p:nvSpPr>
        <p:spPr>
          <a:xfrm>
            <a:off x="8604250" y="5349875"/>
            <a:ext cx="2630037" cy="104387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BACKEND: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dirty="0"/>
              <a:t>PHP, HTTP </a:t>
            </a:r>
            <a:r>
              <a:rPr lang="es-CL" sz="2000" b="0" dirty="0" err="1"/>
              <a:t>Service</a:t>
            </a:r>
            <a:endParaRPr lang="es-CL" sz="2000" b="0" kern="0" dirty="0"/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F0B4C61F-F87B-B437-2B99-8FCD376678E4}"/>
              </a:ext>
            </a:extLst>
          </p:cNvPr>
          <p:cNvSpPr txBox="1">
            <a:spLocks/>
          </p:cNvSpPr>
          <p:nvPr/>
        </p:nvSpPr>
        <p:spPr>
          <a:xfrm>
            <a:off x="13918275" y="5332499"/>
            <a:ext cx="4458837" cy="104387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BASE DE DATOS: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kern="0" dirty="0"/>
              <a:t>MYSQL</a:t>
            </a:r>
          </a:p>
        </p:txBody>
      </p:sp>
      <p:pic>
        <p:nvPicPr>
          <p:cNvPr id="6146" name="Picture 2" descr="desarrollo de frontend ">
            <a:extLst>
              <a:ext uri="{FF2B5EF4-FFF2-40B4-BE49-F238E27FC236}">
                <a16:creationId xmlns:a16="http://schemas.microsoft.com/office/drawing/2014/main" id="{FD936325-C729-44F5-DE06-1631906C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61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esarrollo de software ">
            <a:extLst>
              <a:ext uri="{FF2B5EF4-FFF2-40B4-BE49-F238E27FC236}">
                <a16:creationId xmlns:a16="http://schemas.microsoft.com/office/drawing/2014/main" id="{3A9718EB-9158-0E59-6915-1513ED26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668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ase de datos ">
            <a:extLst>
              <a:ext uri="{FF2B5EF4-FFF2-40B4-BE49-F238E27FC236}">
                <a16:creationId xmlns:a16="http://schemas.microsoft.com/office/drawing/2014/main" id="{B5E09B0D-B011-5DF9-5E9A-9B79D62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650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5B884FD0-B535-7122-1069-A36AE2DBB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E490DCAE-CBDC-BD21-17DF-A9F640B6E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FD8DA66-4D97-047F-E7B3-DAAE8223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Vista ADMINISTRATIVO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B4B022-1E9C-3DC4-4D7C-C3E2EE6AD12B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77EC0594-1469-2765-5AB8-82FE3DBEA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D16405-6DB6-02D7-0600-B51434A2162E}"/>
              </a:ext>
            </a:extLst>
          </p:cNvPr>
          <p:cNvSpPr txBox="1"/>
          <p:nvPr/>
        </p:nvSpPr>
        <p:spPr>
          <a:xfrm>
            <a:off x="7670800" y="6130593"/>
            <a:ext cx="476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14499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0B58-030A-1DFC-1CB5-31F0CE34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2F060E-397C-04F7-0178-9EEA0D0C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VISUAL </a:t>
            </a:r>
            <a:br>
              <a:rPr lang="es-CL" dirty="0"/>
            </a:br>
            <a:r>
              <a:rPr lang="es-CL" dirty="0"/>
              <a:t>COCINA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89BBF-D303-65E8-B5D6-A7FC8E2A5AB4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08C4DB9F-2977-DB24-4837-042DED0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3A4BD9-743E-D22D-FF06-9C1A0990AA6E}"/>
              </a:ext>
            </a:extLst>
          </p:cNvPr>
          <p:cNvSpPr txBox="1"/>
          <p:nvPr/>
        </p:nvSpPr>
        <p:spPr>
          <a:xfrm>
            <a:off x="8337550" y="613059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Cocina</a:t>
            </a:r>
          </a:p>
        </p:txBody>
      </p:sp>
    </p:spTree>
    <p:extLst>
      <p:ext uri="{BB962C8B-B14F-4D97-AF65-F5344CB8AC3E}">
        <p14:creationId xmlns:p14="http://schemas.microsoft.com/office/powerpoint/2010/main" val="82604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CC6F-A001-3175-924F-10120954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68AB3E1-A141-12D3-8C0C-6609C5AE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VISUAL </a:t>
            </a:r>
            <a:br>
              <a:rPr lang="es-CL" dirty="0"/>
            </a:br>
            <a:r>
              <a:rPr lang="es-CL" dirty="0"/>
              <a:t>MESERO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6E59842-48E3-B1E0-FD3C-BEE7BF371BD2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CEC9D5D7-685A-7CDD-6EA3-432F03FE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A48ADC-3E63-6248-1341-1D08731A9F62}"/>
              </a:ext>
            </a:extLst>
          </p:cNvPr>
          <p:cNvSpPr txBox="1"/>
          <p:nvPr/>
        </p:nvSpPr>
        <p:spPr>
          <a:xfrm>
            <a:off x="8337550" y="613059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Mesero</a:t>
            </a:r>
          </a:p>
        </p:txBody>
      </p:sp>
    </p:spTree>
    <p:extLst>
      <p:ext uri="{BB962C8B-B14F-4D97-AF65-F5344CB8AC3E}">
        <p14:creationId xmlns:p14="http://schemas.microsoft.com/office/powerpoint/2010/main" val="296634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63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485A84F-A3F0-60AC-97BE-002B8CFD121D}"/>
              </a:ext>
            </a:extLst>
          </p:cNvPr>
          <p:cNvSpPr txBox="1">
            <a:spLocks/>
          </p:cNvSpPr>
          <p:nvPr/>
        </p:nvSpPr>
        <p:spPr>
          <a:xfrm>
            <a:off x="527050" y="1006475"/>
            <a:ext cx="43434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>
              <a:defRPr sz="48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6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ui-sans-serif"/>
              </a:rPr>
              <a:t>PROJECT TEAM</a:t>
            </a:r>
            <a:endParaRPr lang="es-CL" sz="6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2DBCE37-1D11-348E-19D8-2AC2D592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90" y="-272356"/>
            <a:ext cx="7315200" cy="7315200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C0C788B-2520-0744-AC75-F4F74EC17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52982"/>
            <a:ext cx="4343400" cy="1846659"/>
          </a:xfrm>
        </p:spPr>
        <p:txBody>
          <a:bodyPr/>
          <a:lstStyle/>
          <a:p>
            <a:r>
              <a:rPr lang="es-CL" sz="6000" b="1" i="0" dirty="0">
                <a:effectLst/>
                <a:latin typeface="ui-sans-serif"/>
              </a:rPr>
              <a:t>PROJECT TEAM</a:t>
            </a:r>
            <a:endParaRPr lang="es-CL" sz="6000" dirty="0"/>
          </a:p>
        </p:txBody>
      </p:sp>
      <p:sp>
        <p:nvSpPr>
          <p:cNvPr id="4" name="object 91">
            <a:extLst>
              <a:ext uri="{FF2B5EF4-FFF2-40B4-BE49-F238E27FC236}">
                <a16:creationId xmlns:a16="http://schemas.microsoft.com/office/drawing/2014/main" id="{D5AACB3B-6F9A-9747-B04C-B9C59384A02A}"/>
              </a:ext>
            </a:extLst>
          </p:cNvPr>
          <p:cNvSpPr txBox="1"/>
          <p:nvPr/>
        </p:nvSpPr>
        <p:spPr>
          <a:xfrm>
            <a:off x="9518650" y="7848158"/>
            <a:ext cx="313563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 algn="ctr"/>
            <a:r>
              <a:rPr lang="es-CL" sz="1600" dirty="0" err="1"/>
              <a:t>Product</a:t>
            </a:r>
            <a:r>
              <a:rPr lang="es-CL" sz="1600" dirty="0"/>
              <a:t> Owner, Equipo de desarrollo</a:t>
            </a:r>
          </a:p>
          <a:p>
            <a:pPr lvl="0" algn="ctr"/>
            <a:r>
              <a:rPr lang="es-CL" sz="1600" dirty="0"/>
              <a:t>Desarrollo y Definir visión del proyecto</a:t>
            </a:r>
          </a:p>
        </p:txBody>
      </p:sp>
      <p:sp>
        <p:nvSpPr>
          <p:cNvPr id="5" name="object 92">
            <a:extLst>
              <a:ext uri="{FF2B5EF4-FFF2-40B4-BE49-F238E27FC236}">
                <a16:creationId xmlns:a16="http://schemas.microsoft.com/office/drawing/2014/main" id="{E41A357A-3628-0544-8889-B7358C79D363}"/>
              </a:ext>
            </a:extLst>
          </p:cNvPr>
          <p:cNvSpPr txBox="1"/>
          <p:nvPr/>
        </p:nvSpPr>
        <p:spPr>
          <a:xfrm>
            <a:off x="9366250" y="7033781"/>
            <a:ext cx="343916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lvl="0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Esteban Ramírez</a:t>
            </a:r>
            <a:endParaRPr lang="es-CL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93">
            <a:extLst>
              <a:ext uri="{FF2B5EF4-FFF2-40B4-BE49-F238E27FC236}">
                <a16:creationId xmlns:a16="http://schemas.microsoft.com/office/drawing/2014/main" id="{25467D84-F2EF-3E4A-BD05-6DC3B85BD548}"/>
              </a:ext>
            </a:extLst>
          </p:cNvPr>
          <p:cNvSpPr/>
          <p:nvPr/>
        </p:nvSpPr>
        <p:spPr>
          <a:xfrm>
            <a:off x="10708467" y="770301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4">
            <a:extLst>
              <a:ext uri="{FF2B5EF4-FFF2-40B4-BE49-F238E27FC236}">
                <a16:creationId xmlns:a16="http://schemas.microsoft.com/office/drawing/2014/main" id="{AC157987-6034-D248-AE42-D26D028893D2}"/>
              </a:ext>
            </a:extLst>
          </p:cNvPr>
          <p:cNvSpPr txBox="1"/>
          <p:nvPr/>
        </p:nvSpPr>
        <p:spPr>
          <a:xfrm>
            <a:off x="13361465" y="7848158"/>
            <a:ext cx="313563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/>
            <a:r>
              <a:rPr lang="es-CL" sz="1600" dirty="0"/>
              <a:t>Equipo de desarrollo, Scrum Master </a:t>
            </a:r>
          </a:p>
          <a:p>
            <a:pPr lvl="0" algn="ctr"/>
            <a:r>
              <a:rPr lang="es-MX" sz="1600" dirty="0"/>
              <a:t>Desarrollo y Seguimiento de tareas asignadas</a:t>
            </a:r>
            <a:endParaRPr lang="es-CL" sz="1600" dirty="0"/>
          </a:p>
        </p:txBody>
      </p:sp>
      <p:sp>
        <p:nvSpPr>
          <p:cNvPr id="8" name="object 95">
            <a:extLst>
              <a:ext uri="{FF2B5EF4-FFF2-40B4-BE49-F238E27FC236}">
                <a16:creationId xmlns:a16="http://schemas.microsoft.com/office/drawing/2014/main" id="{B5502967-C5BF-934C-A762-7E3DA5A2BDF6}"/>
              </a:ext>
            </a:extLst>
          </p:cNvPr>
          <p:cNvSpPr txBox="1"/>
          <p:nvPr/>
        </p:nvSpPr>
        <p:spPr>
          <a:xfrm>
            <a:off x="13317220" y="7033781"/>
            <a:ext cx="3135630" cy="4680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s-CL" sz="2950" b="1" dirty="0">
                <a:latin typeface="Arial"/>
                <a:cs typeface="Arial"/>
              </a:rPr>
              <a:t>Gabriel Muñoz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6">
            <a:extLst>
              <a:ext uri="{FF2B5EF4-FFF2-40B4-BE49-F238E27FC236}">
                <a16:creationId xmlns:a16="http://schemas.microsoft.com/office/drawing/2014/main" id="{C5D1D63C-16D8-A84C-8A90-8F8537555927}"/>
              </a:ext>
            </a:extLst>
          </p:cNvPr>
          <p:cNvSpPr/>
          <p:nvPr/>
        </p:nvSpPr>
        <p:spPr>
          <a:xfrm>
            <a:off x="14551284" y="770301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Humo Cafe PNG para descargar gratis">
            <a:extLst>
              <a:ext uri="{FF2B5EF4-FFF2-40B4-BE49-F238E27FC236}">
                <a16:creationId xmlns:a16="http://schemas.microsoft.com/office/drawing/2014/main" id="{53A13238-3A09-B857-098D-CE574EA6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952" y="2375594"/>
            <a:ext cx="9334500" cy="93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10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2A0D6306-FE3F-AAA5-9464-C37F89690A55}"/>
              </a:ext>
            </a:extLst>
          </p:cNvPr>
          <p:cNvSpPr/>
          <p:nvPr/>
        </p:nvSpPr>
        <p:spPr>
          <a:xfrm>
            <a:off x="7461250" y="5883275"/>
            <a:ext cx="7889268" cy="44958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B42DDC2F-EDC7-6C43-BCAA-C6060CFA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28884"/>
            <a:ext cx="4912334" cy="2215991"/>
          </a:xfrm>
        </p:spPr>
        <p:txBody>
          <a:bodyPr/>
          <a:lstStyle/>
          <a:p>
            <a:r>
              <a:rPr lang="es-MX" sz="4800" dirty="0"/>
              <a:t>DESCRIPCIÓN DEL PROYECTO</a:t>
            </a:r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86856D-C83E-9927-5C47-0FA4141BFEA1}"/>
              </a:ext>
            </a:extLst>
          </p:cNvPr>
          <p:cNvSpPr/>
          <p:nvPr/>
        </p:nvSpPr>
        <p:spPr>
          <a:xfrm>
            <a:off x="7420582" y="7016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EAAFED4-FBFB-7EC9-1D6B-C87495B5FEC6}"/>
              </a:ext>
            </a:extLst>
          </p:cNvPr>
          <p:cNvSpPr/>
          <p:nvPr/>
        </p:nvSpPr>
        <p:spPr>
          <a:xfrm>
            <a:off x="7080250" y="396875"/>
            <a:ext cx="7889268" cy="4495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u="sng" dirty="0"/>
              <a:t>PROBLEMA O DOLOR</a:t>
            </a:r>
          </a:p>
          <a:p>
            <a:pPr lvl="0" algn="ctr"/>
            <a:endParaRPr lang="es-MX" sz="2800" u="sng" dirty="0"/>
          </a:p>
          <a:p>
            <a:pPr lvl="0" algn="ctr"/>
            <a:r>
              <a:rPr lang="es-ES" sz="2800" dirty="0"/>
              <a:t>La cafetería Alas </a:t>
            </a:r>
            <a:r>
              <a:rPr lang="es-ES" sz="2800" dirty="0" err="1"/>
              <a:t>Cofe</a:t>
            </a:r>
            <a:r>
              <a:rPr lang="es-ES" sz="2800" dirty="0"/>
              <a:t> enfrenta dificultades en la gestión de pedidos. Actualmente, los pedidos se anotan en una libreta y luego se ingresan manualmente en la caja, lo que implica un trabajo duplicado al tener que ir a la libreta y después a la cocina, ya que el sistema de caja y cocina están desconectados.</a:t>
            </a:r>
            <a:endParaRPr lang="es-CL" sz="2800" u="sng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54E7A6D-843A-D9F6-B419-8F7B96949805}"/>
              </a:ext>
            </a:extLst>
          </p:cNvPr>
          <p:cNvSpPr/>
          <p:nvPr/>
        </p:nvSpPr>
        <p:spPr>
          <a:xfrm>
            <a:off x="7080250" y="55022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b="1" u="sng" dirty="0"/>
              <a:t>PROPUESTA DE SOLUCIÓN</a:t>
            </a:r>
          </a:p>
          <a:p>
            <a:pPr lvl="0" algn="ctr"/>
            <a:endParaRPr lang="es-MX" sz="2400" u="sng" dirty="0"/>
          </a:p>
          <a:p>
            <a:r>
              <a:rPr lang="es-ES" sz="2400" dirty="0"/>
              <a:t>Se propone desarrollar una aplicación web que optimice la gestión de pedidos. Esta plataforma permitirá dos tipos de usuarios:</a:t>
            </a:r>
          </a:p>
          <a:p>
            <a:r>
              <a:rPr lang="es-ES" sz="2400" b="1" dirty="0"/>
              <a:t>Administrador</a:t>
            </a:r>
            <a:r>
              <a:rPr lang="es-ES" sz="2400" dirty="0"/>
              <a:t>: Podrá agregar nuevos usuarios, visualizar las ventas diarias y gestionar productos.</a:t>
            </a:r>
          </a:p>
          <a:p>
            <a:r>
              <a:rPr lang="es-ES" sz="2400" b="1" dirty="0"/>
              <a:t>Mesero/Cocinero</a:t>
            </a:r>
            <a:r>
              <a:rPr lang="es-ES" sz="2400" dirty="0"/>
              <a:t>: Tendrán acceso a los pedidos de los clientes, podrán marcar los pedidos como listos y gestionar entregas. Además, los meseros podrán añadir productos si el cliente lo solicita.</a:t>
            </a:r>
          </a:p>
        </p:txBody>
      </p:sp>
      <p:sp>
        <p:nvSpPr>
          <p:cNvPr id="79" name="Flecha: curvada hacia la izquierda 78">
            <a:extLst>
              <a:ext uri="{FF2B5EF4-FFF2-40B4-BE49-F238E27FC236}">
                <a16:creationId xmlns:a16="http://schemas.microsoft.com/office/drawing/2014/main" id="{A9568237-D1E0-E5BC-66DC-70F17D60E868}"/>
              </a:ext>
            </a:extLst>
          </p:cNvPr>
          <p:cNvSpPr/>
          <p:nvPr/>
        </p:nvSpPr>
        <p:spPr>
          <a:xfrm>
            <a:off x="16224250" y="2949575"/>
            <a:ext cx="1371600" cy="5029200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0" name="Flecha: curvada hacia la izquierda 79">
            <a:extLst>
              <a:ext uri="{FF2B5EF4-FFF2-40B4-BE49-F238E27FC236}">
                <a16:creationId xmlns:a16="http://schemas.microsoft.com/office/drawing/2014/main" id="{DB133B0E-77B4-97E3-37E9-D67CA6AC00B8}"/>
              </a:ext>
            </a:extLst>
          </p:cNvPr>
          <p:cNvSpPr/>
          <p:nvPr/>
        </p:nvSpPr>
        <p:spPr>
          <a:xfrm>
            <a:off x="16148050" y="2987675"/>
            <a:ext cx="1371600" cy="50292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82" name="Imagen 81" descr="Logotipo&#10;&#10;Descripción generada automáticamente">
            <a:extLst>
              <a:ext uri="{FF2B5EF4-FFF2-40B4-BE49-F238E27FC236}">
                <a16:creationId xmlns:a16="http://schemas.microsoft.com/office/drawing/2014/main" id="{3F6B3082-C25F-A4FF-133E-D1930677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8311515"/>
            <a:ext cx="3210560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E59C990-002F-7449-A24F-E2F4FB6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sz="5400" dirty="0"/>
              <a:t>OBJETIVO GENERAL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71459C-F222-F849-B1A1-E1FE6680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830997"/>
          </a:xfrm>
        </p:spPr>
        <p:txBody>
          <a:bodyPr/>
          <a:lstStyle/>
          <a:p>
            <a:pPr algn="just"/>
            <a:r>
              <a:rPr lang="es-MX" b="0" i="0" dirty="0">
                <a:solidFill>
                  <a:schemeClr val="tx1"/>
                </a:solidFill>
                <a:effectLst/>
              </a:rPr>
              <a:t>Mejorar la gestión de pedidos en la cafetería </a:t>
            </a:r>
            <a:r>
              <a:rPr lang="es-MX" b="0" i="1" dirty="0">
                <a:solidFill>
                  <a:schemeClr val="tx1"/>
                </a:solidFill>
                <a:effectLst/>
              </a:rPr>
              <a:t>Alas </a:t>
            </a:r>
            <a:r>
              <a:rPr lang="es-MX" b="0" i="1" dirty="0" err="1">
                <a:solidFill>
                  <a:schemeClr val="tx1"/>
                </a:solidFill>
                <a:effectLst/>
              </a:rPr>
              <a:t>Coffee</a:t>
            </a:r>
            <a:r>
              <a:rPr lang="es-MX" b="0" i="0" dirty="0">
                <a:solidFill>
                  <a:schemeClr val="tx1"/>
                </a:solidFill>
                <a:effectLst/>
              </a:rPr>
              <a:t> mediante la implementación de una </a:t>
            </a:r>
            <a:r>
              <a:rPr lang="es-MX" b="1" i="0" dirty="0">
                <a:solidFill>
                  <a:schemeClr val="tx1"/>
                </a:solidFill>
                <a:effectLst/>
              </a:rPr>
              <a:t>aplicación web</a:t>
            </a:r>
            <a:r>
              <a:rPr lang="es-MX" b="0" i="0" dirty="0">
                <a:solidFill>
                  <a:schemeClr val="tx1"/>
                </a:solidFill>
                <a:effectLst/>
              </a:rPr>
              <a:t> que optimice el proceso de toma y seguimiento de pedidos, reduciendo la carga de trabajo del personal y minimizando errores en el servicio.</a:t>
            </a:r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5124" name="Picture 4" descr="Descubre por qué las cafeterias son negocios rentables">
            <a:extLst>
              <a:ext uri="{FF2B5EF4-FFF2-40B4-BE49-F238E27FC236}">
                <a16:creationId xmlns:a16="http://schemas.microsoft.com/office/drawing/2014/main" id="{D8BABAE8-7759-79AE-9B98-FC5496B4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51" y="-4232729"/>
            <a:ext cx="20370007" cy="116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1F11-EAE4-752D-BD07-728F95F7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733257-F49F-06B8-8166-29ADE219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</p:spPr>
        <p:txBody>
          <a:bodyPr wrap="square">
            <a:normAutofit/>
          </a:bodyPr>
          <a:lstStyle/>
          <a:p>
            <a:r>
              <a:rPr lang="es-MX" dirty="0"/>
              <a:t>OBJETIVO ESPECIFICO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A338B7-965A-9BDB-6E36-AB62ED27C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 wrap="square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</a:rPr>
              <a:t>De</a:t>
            </a:r>
            <a:r>
              <a:rPr lang="es-MX" b="0" i="0" dirty="0">
                <a:solidFill>
                  <a:schemeClr val="tx1"/>
                </a:solidFill>
                <a:effectLst/>
              </a:rPr>
              <a:t>sarrollar e implementar un sistema de gestión de pedidos eficiente que optimice el proceso de creación, modificación y seguimiento de pedidos, mejorando la comunicación en tiempo real entre los meseros y la cocina. El sistema permitirá gestionar el estado de las mesas y asignar pedidos adecuadamente, además de ofrecer una interfaz intuitiva para el personal. Se integrará una base de datos para almacenar y gestionar la información de pedidos, mesas y empleados, y se habilitará la opción de realizar pedidos en línea. El sistema también incluirá notificaciones automáticas sobre el estado de los pedidos, generará informes sobre el desempeño del restaurante y garantizará la seguridad del acceso al sistema.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6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FBA40-7A0E-C2CD-5450-6F2EC1F4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8F0B8939-0658-19D7-BF8A-0150EE70C301}"/>
              </a:ext>
            </a:extLst>
          </p:cNvPr>
          <p:cNvSpPr/>
          <p:nvPr/>
        </p:nvSpPr>
        <p:spPr>
          <a:xfrm>
            <a:off x="11066463" y="4056495"/>
            <a:ext cx="7889268" cy="44958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DCCCB3E-5491-5F57-4036-31B6BE6290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28884"/>
            <a:ext cx="4912334" cy="2215991"/>
          </a:xfrm>
        </p:spPr>
        <p:txBody>
          <a:bodyPr/>
          <a:lstStyle/>
          <a:p>
            <a:r>
              <a:rPr lang="es-MX" sz="4800" dirty="0"/>
              <a:t>DESCRIPCIÓN DEL PROYECTO</a:t>
            </a:r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041958D-2F82-77C0-85F7-D92C00B36027}"/>
              </a:ext>
            </a:extLst>
          </p:cNvPr>
          <p:cNvSpPr/>
          <p:nvPr/>
        </p:nvSpPr>
        <p:spPr>
          <a:xfrm>
            <a:off x="1517650" y="39782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5A26AFC-12F0-AC90-229B-65DE3B292351}"/>
              </a:ext>
            </a:extLst>
          </p:cNvPr>
          <p:cNvSpPr/>
          <p:nvPr/>
        </p:nvSpPr>
        <p:spPr>
          <a:xfrm>
            <a:off x="1030143" y="3559695"/>
            <a:ext cx="7889268" cy="4495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u="sng" dirty="0"/>
              <a:t>ALCANCES</a:t>
            </a:r>
          </a:p>
          <a:p>
            <a:pPr lvl="0" algn="ctr"/>
            <a:endParaRPr lang="es-MX" sz="2800" u="sng" dirty="0"/>
          </a:p>
          <a:p>
            <a:pPr algn="ctr"/>
            <a:r>
              <a:rPr lang="es-ES" sz="2800" dirty="0"/>
              <a:t>1- Automatización del Proceso de Pedidos</a:t>
            </a:r>
          </a:p>
          <a:p>
            <a:pPr algn="ctr"/>
            <a:r>
              <a:rPr lang="es-ES" sz="2800" dirty="0"/>
              <a:t>2- </a:t>
            </a:r>
            <a:r>
              <a:rPr lang="es-CL" sz="2800" dirty="0"/>
              <a:t>Interfaz para Administradores</a:t>
            </a:r>
            <a:endParaRPr lang="es-ES" sz="2800" dirty="0"/>
          </a:p>
          <a:p>
            <a:pPr algn="ctr"/>
            <a:r>
              <a:rPr lang="es-ES" sz="2800" dirty="0"/>
              <a:t>3- </a:t>
            </a:r>
            <a:r>
              <a:rPr lang="es-CL" sz="2800" dirty="0"/>
              <a:t>Actualización en Tiempo Real:</a:t>
            </a:r>
            <a:endParaRPr lang="es-ES" sz="2800" dirty="0"/>
          </a:p>
          <a:p>
            <a:pPr algn="ctr"/>
            <a:r>
              <a:rPr lang="es-ES" sz="2800" dirty="0"/>
              <a:t>4- </a:t>
            </a:r>
            <a:r>
              <a:rPr lang="es-CL" sz="2800" dirty="0"/>
              <a:t>Accesibilidad</a:t>
            </a:r>
          </a:p>
          <a:p>
            <a:pPr algn="ctr"/>
            <a:r>
              <a:rPr lang="es-CL" sz="2800" dirty="0"/>
              <a:t>5-Capacitación al Personal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B55E3FB-EDFC-9DAD-53B5-CEDAA78FD70D}"/>
              </a:ext>
            </a:extLst>
          </p:cNvPr>
          <p:cNvSpPr/>
          <p:nvPr/>
        </p:nvSpPr>
        <p:spPr>
          <a:xfrm>
            <a:off x="10509250" y="355969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u="sng" dirty="0"/>
              <a:t>LIMITACIONES DEL PROYECTO</a:t>
            </a:r>
          </a:p>
          <a:p>
            <a:pPr algn="ctr"/>
            <a:endParaRPr lang="es-MX" sz="2800" b="1" u="sng" dirty="0"/>
          </a:p>
          <a:p>
            <a:pPr algn="ctr"/>
            <a:r>
              <a:rPr lang="es-ES" sz="2800" dirty="0"/>
              <a:t>1- Dependencia de la Conectividad a Internet</a:t>
            </a:r>
          </a:p>
          <a:p>
            <a:pPr algn="ctr"/>
            <a:r>
              <a:rPr lang="es-ES" sz="2800" dirty="0"/>
              <a:t>2- Costo de Desarrollo y Mantenimiento</a:t>
            </a:r>
          </a:p>
          <a:p>
            <a:pPr algn="ctr"/>
            <a:r>
              <a:rPr lang="es-ES" sz="2800" dirty="0"/>
              <a:t>3-</a:t>
            </a:r>
            <a:r>
              <a:rPr lang="es-CL" sz="2800" dirty="0"/>
              <a:t>Resistencia al Cambio</a:t>
            </a:r>
          </a:p>
          <a:p>
            <a:pPr algn="ctr"/>
            <a:r>
              <a:rPr lang="es-CL" sz="2800" dirty="0"/>
              <a:t>4-Seguridad de los Datos:</a:t>
            </a:r>
          </a:p>
          <a:p>
            <a:pPr lvl="0" algn="ctr"/>
            <a:endParaRPr lang="es-MX" sz="2400" u="sng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5205A8E-8FC8-7BB8-CC34-520E3157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0439030-6748-1A0C-0783-CAD266BB3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0CAFDD6-0EF2-7745-8520-42787B7C7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58411"/>
            <a:ext cx="4829810" cy="1477328"/>
          </a:xfrm>
        </p:spPr>
        <p:txBody>
          <a:bodyPr/>
          <a:lstStyle/>
          <a:p>
            <a:r>
              <a:rPr lang="es-MX" sz="4800" dirty="0"/>
              <a:t>METODOLOGÍA ÁGIL</a:t>
            </a:r>
            <a:endParaRPr lang="es-CL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B136286-6BA1-8D41-97A9-9E7FF40CC893}"/>
              </a:ext>
            </a:extLst>
          </p:cNvPr>
          <p:cNvSpPr txBox="1"/>
          <p:nvPr/>
        </p:nvSpPr>
        <p:spPr>
          <a:xfrm>
            <a:off x="2319297" y="5218443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spcBef>
                <a:spcPts val="110"/>
              </a:spcBef>
            </a:pPr>
            <a:r>
              <a:rPr lang="es-CL" sz="3200" b="1" dirty="0"/>
              <a:t>Flexibilidad y Adaptabilidad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FF923BD-7896-FD48-AA2F-150A0BB6EC02}"/>
              </a:ext>
            </a:extLst>
          </p:cNvPr>
          <p:cNvSpPr txBox="1"/>
          <p:nvPr/>
        </p:nvSpPr>
        <p:spPr>
          <a:xfrm>
            <a:off x="7976871" y="5262032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77875" algn="ctr">
              <a:lnSpc>
                <a:spcPct val="100000"/>
              </a:lnSpc>
              <a:spcBef>
                <a:spcPts val="110"/>
              </a:spcBef>
            </a:pPr>
            <a:r>
              <a:rPr lang="es-CL" sz="3200" b="1" dirty="0"/>
              <a:t>Enfoque en el Cliente</a:t>
            </a:r>
            <a:endParaRPr lang="es-CL" sz="2950" b="1" dirty="0">
              <a:latin typeface="Arial"/>
              <a:cs typeface="Arial"/>
            </a:endParaRPr>
          </a:p>
        </p:txBody>
      </p:sp>
      <p:pic>
        <p:nvPicPr>
          <p:cNvPr id="2052" name="Picture 4" descr="flexibilidad ">
            <a:extLst>
              <a:ext uri="{FF2B5EF4-FFF2-40B4-BE49-F238E27FC236}">
                <a16:creationId xmlns:a16="http://schemas.microsoft.com/office/drawing/2014/main" id="{8FE437A3-8F40-451B-32CD-BC5AB536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912722"/>
            <a:ext cx="1468675" cy="1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Ágil ">
            <a:extLst>
              <a:ext uri="{FF2B5EF4-FFF2-40B4-BE49-F238E27FC236}">
                <a16:creationId xmlns:a16="http://schemas.microsoft.com/office/drawing/2014/main" id="{75DBE394-BC5E-0F66-B5E1-34B76869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32" y="70940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D804EB7D-EB5A-4FBC-A72C-9B7C4773191E}"/>
              </a:ext>
            </a:extLst>
          </p:cNvPr>
          <p:cNvSpPr txBox="1"/>
          <p:nvPr/>
        </p:nvSpPr>
        <p:spPr>
          <a:xfrm>
            <a:off x="5842276" y="8317296"/>
            <a:ext cx="283991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spcBef>
                <a:spcPts val="110"/>
              </a:spcBef>
            </a:pPr>
            <a:r>
              <a:rPr lang="es-CL" sz="3200" b="1" dirty="0"/>
              <a:t>Iteraciones Cortas</a:t>
            </a:r>
          </a:p>
        </p:txBody>
      </p:sp>
      <p:pic>
        <p:nvPicPr>
          <p:cNvPr id="2056" name="Picture 8" descr="compromiso con el cliente ">
            <a:extLst>
              <a:ext uri="{FF2B5EF4-FFF2-40B4-BE49-F238E27FC236}">
                <a16:creationId xmlns:a16="http://schemas.microsoft.com/office/drawing/2014/main" id="{F70DFF2D-C135-9836-216F-8F35B1E7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39127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esgo ">
            <a:extLst>
              <a:ext uri="{FF2B5EF4-FFF2-40B4-BE49-F238E27FC236}">
                <a16:creationId xmlns:a16="http://schemas.microsoft.com/office/drawing/2014/main" id="{CAEC7A95-919E-842B-0BC2-1386F15B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650" y="69416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87090C57-8486-B43F-2AEF-DA1695F5E095}"/>
              </a:ext>
            </a:extLst>
          </p:cNvPr>
          <p:cNvSpPr txBox="1"/>
          <p:nvPr/>
        </p:nvSpPr>
        <p:spPr>
          <a:xfrm>
            <a:off x="11414760" y="8313284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lang="es-CL" sz="3200" b="1" dirty="0"/>
              <a:t>Reducción de Riesgos</a:t>
            </a:r>
          </a:p>
        </p:txBody>
      </p:sp>
      <p:pic>
        <p:nvPicPr>
          <p:cNvPr id="2062" name="Picture 14" descr="espíritu de equipo ">
            <a:extLst>
              <a:ext uri="{FF2B5EF4-FFF2-40B4-BE49-F238E27FC236}">
                <a16:creationId xmlns:a16="http://schemas.microsoft.com/office/drawing/2014/main" id="{1E0CF4E2-AB7E-39A7-5E59-0A52DC93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0" y="39127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bject 5">
            <a:extLst>
              <a:ext uri="{FF2B5EF4-FFF2-40B4-BE49-F238E27FC236}">
                <a16:creationId xmlns:a16="http://schemas.microsoft.com/office/drawing/2014/main" id="{349A4317-1812-4328-9092-2B8C9D597917}"/>
              </a:ext>
            </a:extLst>
          </p:cNvPr>
          <p:cNvSpPr txBox="1"/>
          <p:nvPr/>
        </p:nvSpPr>
        <p:spPr>
          <a:xfrm>
            <a:off x="15300960" y="5378424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lang="es-CL" sz="3200" b="1" dirty="0"/>
              <a:t>Motivación del Equipo</a:t>
            </a:r>
          </a:p>
        </p:txBody>
      </p:sp>
      <p:sp>
        <p:nvSpPr>
          <p:cNvPr id="31" name="Flecha: curvada hacia la izquierda 30">
            <a:extLst>
              <a:ext uri="{FF2B5EF4-FFF2-40B4-BE49-F238E27FC236}">
                <a16:creationId xmlns:a16="http://schemas.microsoft.com/office/drawing/2014/main" id="{B6ACDB54-88CB-01DA-4FB4-526EB878E752}"/>
              </a:ext>
            </a:extLst>
          </p:cNvPr>
          <p:cNvSpPr/>
          <p:nvPr/>
        </p:nvSpPr>
        <p:spPr>
          <a:xfrm rot="18294590" flipH="1">
            <a:off x="3661846" y="6193986"/>
            <a:ext cx="1215861" cy="3648979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2" name="Flecha: curvada hacia la izquierda 31">
            <a:extLst>
              <a:ext uri="{FF2B5EF4-FFF2-40B4-BE49-F238E27FC236}">
                <a16:creationId xmlns:a16="http://schemas.microsoft.com/office/drawing/2014/main" id="{071801A9-1C0E-1288-2927-64C520B2E8EF}"/>
              </a:ext>
            </a:extLst>
          </p:cNvPr>
          <p:cNvSpPr/>
          <p:nvPr/>
        </p:nvSpPr>
        <p:spPr>
          <a:xfrm rot="13432891">
            <a:off x="6823173" y="3445224"/>
            <a:ext cx="1217366" cy="38664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4" name="Flecha: curvada hacia la izquierda 33">
            <a:extLst>
              <a:ext uri="{FF2B5EF4-FFF2-40B4-BE49-F238E27FC236}">
                <a16:creationId xmlns:a16="http://schemas.microsoft.com/office/drawing/2014/main" id="{AF502B8A-11D6-DEC6-F7A0-BB7BC99F051F}"/>
              </a:ext>
            </a:extLst>
          </p:cNvPr>
          <p:cNvSpPr/>
          <p:nvPr/>
        </p:nvSpPr>
        <p:spPr>
          <a:xfrm rot="18897538">
            <a:off x="12286848" y="3364172"/>
            <a:ext cx="1217366" cy="38664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417FE52B-FBB6-47A0-903A-2B33DF8E964F}"/>
              </a:ext>
            </a:extLst>
          </p:cNvPr>
          <p:cNvSpPr/>
          <p:nvPr/>
        </p:nvSpPr>
        <p:spPr>
          <a:xfrm rot="13599924" flipH="1">
            <a:off x="15697434" y="6293482"/>
            <a:ext cx="1215861" cy="3648979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8FDC7A80-1EEF-77BA-EA6B-8E5E8C666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37" name="Imagen 36" descr="Logotipo&#10;&#10;Descripción generada automáticamente">
            <a:extLst>
              <a:ext uri="{FF2B5EF4-FFF2-40B4-BE49-F238E27FC236}">
                <a16:creationId xmlns:a16="http://schemas.microsoft.com/office/drawing/2014/main" id="{C8DE2B80-0885-44C8-71E5-E04613520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677656"/>
          </a:xfrm>
        </p:spPr>
        <p:txBody>
          <a:bodyPr/>
          <a:lstStyle/>
          <a:p>
            <a:r>
              <a:rPr lang="es-MX" sz="4000" dirty="0"/>
              <a:t>CRONOGRAMA PARA EL DESARROLLO DEL PROYECTO</a:t>
            </a:r>
            <a:br>
              <a:rPr lang="es-MX" sz="5400" dirty="0"/>
            </a:br>
            <a:endParaRPr lang="es-CL" dirty="0"/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F93CC94-76AB-2550-CFB2-54306A30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15875"/>
            <a:ext cx="20244262" cy="73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A942A-76A2-B082-66D2-DF8422E0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sz="5400" dirty="0"/>
              <a:t>ARQUITECTURA DEL SOFTWARE</a:t>
            </a:r>
          </a:p>
        </p:txBody>
      </p:sp>
    </p:spTree>
    <p:extLst>
      <p:ext uri="{BB962C8B-B14F-4D97-AF65-F5344CB8AC3E}">
        <p14:creationId xmlns:p14="http://schemas.microsoft.com/office/powerpoint/2010/main" val="412331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511</Words>
  <Application>Microsoft Office PowerPoint</Application>
  <PresentationFormat>Personalizado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Calligraphy</vt:lpstr>
      <vt:lpstr>ui-sans-serif</vt:lpstr>
      <vt:lpstr>Office Theme</vt:lpstr>
      <vt:lpstr>Presentación de PowerPoint</vt:lpstr>
      <vt:lpstr>Presentación de PowerPoint</vt:lpstr>
      <vt:lpstr>Presentación de PowerPoint</vt:lpstr>
      <vt:lpstr>OBJETIVO GENERAL</vt:lpstr>
      <vt:lpstr>OBJETIVO ESPECIFICO</vt:lpstr>
      <vt:lpstr>Presentación de PowerPoint</vt:lpstr>
      <vt:lpstr>Presentación de PowerPoint</vt:lpstr>
      <vt:lpstr>CRONOGRAMA PARA EL DESARROLLO DEL PROYECTO </vt:lpstr>
      <vt:lpstr>ARQUITECTURA DEL SOFTWARE</vt:lpstr>
      <vt:lpstr>Presentación de PowerPoint</vt:lpstr>
      <vt:lpstr>Presentación de PowerPoint</vt:lpstr>
      <vt:lpstr>Vista ADMINISTRATIVO</vt:lpstr>
      <vt:lpstr>VISUAL  COCINA</vt:lpstr>
      <vt:lpstr>VISUAL  MESERO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gabriel muñoz</cp:lastModifiedBy>
  <cp:revision>29</cp:revision>
  <dcterms:created xsi:type="dcterms:W3CDTF">2021-04-02T01:36:00Z</dcterms:created>
  <dcterms:modified xsi:type="dcterms:W3CDTF">2024-12-03T00:14:48Z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